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63" r:id="rId2"/>
    <p:sldId id="264" r:id="rId3"/>
    <p:sldId id="279" r:id="rId4"/>
    <p:sldId id="267" r:id="rId5"/>
    <p:sldId id="266" r:id="rId6"/>
    <p:sldId id="268" r:id="rId7"/>
    <p:sldId id="269" r:id="rId8"/>
    <p:sldId id="270" r:id="rId9"/>
    <p:sldId id="271" r:id="rId10"/>
    <p:sldId id="276" r:id="rId11"/>
    <p:sldId id="277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46E5C8-1D98-4EAD-8EC4-36E7547C17C3}" type="pres">
      <dgm:prSet presAssocID="{3F442EA2-39BA-4C9A-AD59-755D4917D532}" presName="Name0" presStyleCnt="0">
        <dgm:presLayoutVars>
          <dgm:chMax val="7"/>
          <dgm:chPref val="7"/>
          <dgm:dir/>
        </dgm:presLayoutVars>
      </dgm:prSet>
      <dgm:spPr/>
    </dgm:pt>
    <dgm:pt modelId="{5BDD579F-4038-4CF7-8EC9-994CDEFC9480}" type="pres">
      <dgm:prSet presAssocID="{3F442EA2-39BA-4C9A-AD59-755D4917D532}" presName="Name1" presStyleCnt="0"/>
      <dgm:spPr/>
    </dgm:pt>
    <dgm:pt modelId="{805830B2-66E4-445D-81A8-B846A9699638}" type="pres">
      <dgm:prSet presAssocID="{3F442EA2-39BA-4C9A-AD59-755D4917D532}" presName="cycle" presStyleCnt="0"/>
      <dgm:spPr/>
    </dgm:pt>
    <dgm:pt modelId="{CE3AD522-9535-4F4C-95CD-B87FB94F993E}" type="pres">
      <dgm:prSet presAssocID="{3F442EA2-39BA-4C9A-AD59-755D4917D532}" presName="srcNode" presStyleLbl="node1" presStyleIdx="0" presStyleCnt="0"/>
      <dgm:spPr/>
    </dgm:pt>
    <dgm:pt modelId="{D8455D4B-ABD7-4D7E-92EE-68F5248F13AB}" type="pres">
      <dgm:prSet presAssocID="{3F442EA2-39BA-4C9A-AD59-755D4917D532}" presName="conn" presStyleLbl="parChTrans1D2" presStyleIdx="0" presStyleCnt="1"/>
      <dgm:spPr/>
    </dgm:pt>
    <dgm:pt modelId="{8252FB90-F706-4A1D-B0A3-B9CCFD3F1696}" type="pres">
      <dgm:prSet presAssocID="{3F442EA2-39BA-4C9A-AD59-755D4917D532}" presName="extraNode" presStyleLbl="node1" presStyleIdx="0" presStyleCnt="0"/>
      <dgm:spPr/>
    </dgm:pt>
    <dgm:pt modelId="{B87FFC44-79C1-448B-91D9-D5F8B90ABE87}" type="pres">
      <dgm:prSet presAssocID="{3F442EA2-39BA-4C9A-AD59-755D4917D532}" presName="dstNode" presStyleLbl="node1" presStyleIdx="0" presStyleCnt="0"/>
      <dgm:spPr/>
    </dgm:pt>
  </dgm:ptLst>
  <dgm:cxnLst>
    <dgm:cxn modelId="{2E8F032D-AF5B-44D0-9F3D-A4D8AF74A0E1}" type="presOf" srcId="{3F442EA2-39BA-4C9A-AD59-755D4917D532}" destId="{A846E5C8-1D98-4EAD-8EC4-36E7547C17C3}" srcOrd="0" destOrd="0" presId="urn:microsoft.com/office/officeart/2008/layout/VerticalCurvedList"/>
    <dgm:cxn modelId="{EFF3386C-4D39-4928-9254-9CFA79EE141B}" type="presParOf" srcId="{A846E5C8-1D98-4EAD-8EC4-36E7547C17C3}" destId="{5BDD579F-4038-4CF7-8EC9-994CDEFC9480}" srcOrd="0" destOrd="0" presId="urn:microsoft.com/office/officeart/2008/layout/VerticalCurvedList"/>
    <dgm:cxn modelId="{A9BDDBDB-532D-4BB1-A6B8-01594C755D47}" type="presParOf" srcId="{5BDD579F-4038-4CF7-8EC9-994CDEFC9480}" destId="{805830B2-66E4-445D-81A8-B846A9699638}" srcOrd="0" destOrd="0" presId="urn:microsoft.com/office/officeart/2008/layout/VerticalCurvedList"/>
    <dgm:cxn modelId="{8B9DAC2F-7BE3-4BE4-986E-93958CA98E60}" type="presParOf" srcId="{805830B2-66E4-445D-81A8-B846A9699638}" destId="{CE3AD522-9535-4F4C-95CD-B87FB94F993E}" srcOrd="0" destOrd="0" presId="urn:microsoft.com/office/officeart/2008/layout/VerticalCurvedList"/>
    <dgm:cxn modelId="{9E65E71F-68F3-4C4E-A2A4-2317C401966C}" type="presParOf" srcId="{805830B2-66E4-445D-81A8-B846A9699638}" destId="{D8455D4B-ABD7-4D7E-92EE-68F5248F13AB}" srcOrd="1" destOrd="0" presId="urn:microsoft.com/office/officeart/2008/layout/VerticalCurvedList"/>
    <dgm:cxn modelId="{A52EAC8B-09D8-428C-98D7-BE14A9B24E23}" type="presParOf" srcId="{805830B2-66E4-445D-81A8-B846A9699638}" destId="{8252FB90-F706-4A1D-B0A3-B9CCFD3F1696}" srcOrd="2" destOrd="0" presId="urn:microsoft.com/office/officeart/2008/layout/VerticalCurvedList"/>
    <dgm:cxn modelId="{B9E4A5DB-4623-4AA7-BD8D-465ED1B53998}" type="presParOf" srcId="{805830B2-66E4-445D-81A8-B846A9699638}" destId="{B87FFC44-79C1-448B-91D9-D5F8B90ABE87}" srcOrd="3" destOrd="0" presId="urn:microsoft.com/office/officeart/2008/layout/VerticalCurvedList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60FF6-4F02-41AF-9D79-9820270FCBD6}" type="datetimeFigureOut">
              <a:rPr lang="en-US" smtClean="0"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7CFDA-6ECB-4984-BC1D-18C52F4245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5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09C5-75BB-4414-9338-7A1C0CAD17B5}" type="datetimeFigureOut">
              <a:rPr lang="en-US" smtClean="0"/>
              <a:t>3/1/2020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BF0A6-9DE7-4D4F-86C7-D6F614E294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9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BF0A6-9DE7-4D4F-86C7-D6F614E294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6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6012180" y="359898"/>
            <a:ext cx="57734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pic>
        <p:nvPicPr>
          <p:cNvPr id="2" name="Picture 1" descr="Close up of a light bulb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5864352" cy="6851904"/>
          </a:xfrm>
          <a:prstGeom prst="rect">
            <a:avLst/>
          </a:prstGeom>
        </p:spPr>
      </p:pic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6012180" y="1850064"/>
            <a:ext cx="57734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E7ED-526C-43D7-BA41-7DEE51FD568E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403F-04F5-4D09-800D-7870715B9ED9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7687C-0397-4298-B160-26D34EC67BB0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5177-F084-49E7-ADEE-00812B3D582B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22400" y="-54"/>
            <a:ext cx="1076545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940" y="2600325"/>
            <a:ext cx="10166316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pic>
        <p:nvPicPr>
          <p:cNvPr id="14" name="Picture 13" descr="Close up of light filament of a half bulb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507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5940" y="1066800"/>
            <a:ext cx="10166316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39ED-27B9-4997-BF90-3A238D0607E9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4FCC-F745-44A0-B2E4-C91714F31EB6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0EA4-DCC4-4D4C-953F-F31E92EE505C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0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2F08-6BA5-45A1-80AB-C11AC921B6C6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82A9-7CD7-4D15-868B-D8AF30864858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4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108712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108712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BC6A-4AB7-47F1-904A-90BC8DD816B4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BC9A-EBF0-4E12-A1D3-DD221366B0A1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Close up of a light bulb"/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0"/>
              <a:ext cx="12188952" cy="68580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45079" cy="6858000"/>
            </a:xfrm>
            <a:prstGeom prst="rect">
              <a:avLst/>
            </a:prstGeom>
          </p:spPr>
        </p:pic>
      </p:grp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  <a:extLst/>
          </a:lstStyle>
          <a:p>
            <a:fld id="{7157590A-740B-4548-A79B-F8E5167210D0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 dirty="0"/>
              <a:t>Add a footer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  <a:effectLst/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98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0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PROJECT TITLE: DS</a:t>
            </a:r>
            <a:r>
              <a:rPr lang="en-US" sz="4800" baseline="30000" dirty="0"/>
              <a:t>2</a:t>
            </a:r>
            <a:br>
              <a:rPr lang="en-US" sz="4800" baseline="300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2180" y="1850064"/>
            <a:ext cx="5773420" cy="2304686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16000" dirty="0">
                <a:solidFill>
                  <a:schemeClr val="tx1"/>
                </a:solidFill>
              </a:rPr>
              <a:t>SMART SYSTEM TO DETECT DISTRACTION AND SLEEPINESS USING OPENCV</a:t>
            </a:r>
          </a:p>
          <a:p>
            <a:endParaRPr lang="en-US" sz="16000" dirty="0">
              <a:solidFill>
                <a:schemeClr val="tx1"/>
              </a:solidFill>
            </a:endParaRPr>
          </a:p>
          <a:p>
            <a:endParaRPr lang="en-US" sz="16000" b="1" u="sng" dirty="0">
              <a:solidFill>
                <a:schemeClr val="tx1"/>
              </a:solidFill>
            </a:endParaRPr>
          </a:p>
          <a:p>
            <a:r>
              <a:rPr lang="en-US" sz="11200" b="1" u="sng" dirty="0">
                <a:solidFill>
                  <a:schemeClr val="tx1"/>
                </a:solidFill>
              </a:rPr>
              <a:t>TEAM MEMBERS:</a:t>
            </a:r>
          </a:p>
          <a:p>
            <a:r>
              <a:rPr lang="en-US" sz="9600" b="1" dirty="0">
                <a:solidFill>
                  <a:schemeClr val="tx1"/>
                </a:solidFill>
              </a:rPr>
              <a:t>KARTIKEYA GUPTA</a:t>
            </a:r>
          </a:p>
          <a:p>
            <a:r>
              <a:rPr lang="en-US" sz="9600" dirty="0">
                <a:solidFill>
                  <a:schemeClr val="tx1"/>
                </a:solidFill>
              </a:rPr>
              <a:t>NIKHIL GANGWAR</a:t>
            </a:r>
          </a:p>
          <a:p>
            <a:r>
              <a:rPr lang="en-US" sz="9600" dirty="0">
                <a:solidFill>
                  <a:schemeClr val="tx1"/>
                </a:solidFill>
              </a:rPr>
              <a:t>MAYANK GOYAL</a:t>
            </a:r>
          </a:p>
          <a:p>
            <a:r>
              <a:rPr lang="en-US" sz="9600" dirty="0">
                <a:solidFill>
                  <a:schemeClr val="tx1"/>
                </a:solidFill>
              </a:rPr>
              <a:t>DIVAKAR VERMA</a:t>
            </a:r>
            <a:endParaRPr lang="en-US" sz="384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B855-54AC-4C29-ADED-727A7D97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/>
              <a:t>HARDWARE AND SOFTWARE REQURIMENT: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EDA65-D3A5-48D5-9617-A0A82D2D1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82296" indent="0">
              <a:buNone/>
            </a:pPr>
            <a:r>
              <a:rPr lang="en-IN" sz="3600" b="1" u="sng" dirty="0"/>
              <a:t>HARDWARE </a:t>
            </a:r>
          </a:p>
          <a:p>
            <a:pPr marL="82296" indent="0">
              <a:buNone/>
            </a:pPr>
            <a:r>
              <a:rPr lang="en-IN" dirty="0"/>
              <a:t>1.PERSONAL COMPUTER</a:t>
            </a:r>
          </a:p>
          <a:p>
            <a:pPr marL="82296" indent="0">
              <a:buNone/>
            </a:pPr>
            <a:r>
              <a:rPr lang="en-IN" dirty="0"/>
              <a:t>2.WEB CAMERA</a:t>
            </a:r>
          </a:p>
          <a:p>
            <a:pPr marL="82296" indent="0">
              <a:buNone/>
            </a:pPr>
            <a:r>
              <a:rPr lang="en-IN" dirty="0"/>
              <a:t>3.ALARAM</a:t>
            </a:r>
          </a:p>
          <a:p>
            <a:pPr marL="82296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B5331-D871-48E4-A6DF-FDCE9C2EBE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3600" b="1" u="sng" dirty="0"/>
              <a:t>SOFTWARE</a:t>
            </a:r>
          </a:p>
          <a:p>
            <a:pPr marL="82296" indent="0">
              <a:buNone/>
            </a:pPr>
            <a:r>
              <a:rPr lang="en-IN" sz="3200" dirty="0"/>
              <a:t>1.PYTHON3</a:t>
            </a:r>
          </a:p>
          <a:p>
            <a:pPr marL="82296" indent="0">
              <a:buNone/>
            </a:pPr>
            <a:r>
              <a:rPr lang="en-IN" sz="3200" dirty="0"/>
              <a:t>2.ANACONDA SOFTWARE</a:t>
            </a:r>
          </a:p>
          <a:p>
            <a:pPr marL="82296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548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D371E-2F4F-4462-8460-84B1451B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/>
              <a:t>FUTURE SCOPE: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1CA4-CEBA-4431-B121-92BA617B9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can be implemented for the feature of Seat Belt , Drink and Drive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42E08-5592-4313-9C35-3B9CDC0A09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project can be integrated with car, so that automatic speed control can be imparted if the driver is found sleeping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6A337-4D71-467B-9991-C0A7C75C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499" y="3855719"/>
            <a:ext cx="3419475" cy="1868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A1C66-2F48-4CB1-BE2E-FCC9160A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3343275"/>
            <a:ext cx="3819525" cy="21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A925-E8AC-475E-A2E7-91D94AA4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u="sng" dirty="0"/>
              <a:t>DEVELOPING COST OF DROWSY DRIVER SYSTEM </a:t>
            </a:r>
            <a:endParaRPr lang="en-IN" sz="4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78E8-8FD2-473F-A4AC-50E59B41A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381881" cy="466344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3600" b="1" dirty="0"/>
              <a:t>Hardware Cost</a:t>
            </a:r>
          </a:p>
          <a:p>
            <a:r>
              <a:rPr lang="en-IN" dirty="0"/>
              <a:t> Camera  - 1000</a:t>
            </a:r>
          </a:p>
          <a:p>
            <a:r>
              <a:rPr lang="en-IN" dirty="0"/>
              <a:t> Alarm device – 500</a:t>
            </a:r>
          </a:p>
          <a:p>
            <a:r>
              <a:rPr lang="en-IN" dirty="0"/>
              <a:t> Nano wire - 500 </a:t>
            </a:r>
          </a:p>
          <a:p>
            <a:r>
              <a:rPr lang="en-IN" dirty="0"/>
              <a:t>Special Hardware - 33000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EEE4D-0FFA-4F41-89EC-7B875F5C6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4783" y="1524000"/>
            <a:ext cx="4381881" cy="4663440"/>
          </a:xfrm>
        </p:spPr>
        <p:txBody>
          <a:bodyPr>
            <a:normAutofit/>
          </a:bodyPr>
          <a:lstStyle/>
          <a:p>
            <a:r>
              <a:rPr lang="en-US" sz="3600" b="1" dirty="0"/>
              <a:t>Software Cost</a:t>
            </a:r>
          </a:p>
          <a:p>
            <a:r>
              <a:rPr lang="en-US" dirty="0"/>
              <a:t> Eye monitoring software cost - 10000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82296" indent="0">
              <a:buNone/>
            </a:pPr>
            <a:r>
              <a:rPr lang="en-US" dirty="0">
                <a:solidFill>
                  <a:schemeClr val="tx2"/>
                </a:solidFill>
                <a:latin typeface="Arial Black" panose="020B0A04020102020204" pitchFamily="34" charset="0"/>
              </a:rPr>
              <a:t>TOTAL ESTIMATED COST- 45000</a:t>
            </a:r>
            <a:endParaRPr lang="en-IN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4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PROBLEM STATEMENT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2400" b="1" u="sng" dirty="0"/>
              <a:t>The Drowsy Driving Problem</a:t>
            </a:r>
          </a:p>
          <a:p>
            <a:r>
              <a:rPr lang="en-US" sz="2400" dirty="0"/>
              <a:t>Drowsy driving is a major problem . The risk, danger, and often tragic results of drowsy driving are alarming. Drowsy driving is the dangerous combination of driving and sleepiness or fatigue</a:t>
            </a:r>
            <a:r>
              <a:rPr lang="en-US" dirty="0"/>
              <a:t>. </a:t>
            </a:r>
          </a:p>
          <a:p>
            <a:endParaRPr lang="en-IN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81A99E-BC56-4748-99A6-AF088BAF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893" y="3355760"/>
            <a:ext cx="5513033" cy="33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84B88F-CF33-4B73-A761-3B24808288EA}"/>
              </a:ext>
            </a:extLst>
          </p:cNvPr>
          <p:cNvSpPr/>
          <p:nvPr/>
        </p:nvSpPr>
        <p:spPr>
          <a:xfrm>
            <a:off x="257174" y="161925"/>
            <a:ext cx="11649075" cy="13811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u="sng" dirty="0">
                <a:solidFill>
                  <a:schemeClr val="tx2"/>
                </a:solidFill>
              </a:rPr>
              <a:t>WHAT WE ARE TRY TO SAY</a:t>
            </a:r>
          </a:p>
        </p:txBody>
      </p:sp>
      <p:pic>
        <p:nvPicPr>
          <p:cNvPr id="3" name="Project_03-01_HD 720p">
            <a:hlinkClick r:id="" action="ppaction://media"/>
            <a:extLst>
              <a:ext uri="{FF2B5EF4-FFF2-40B4-BE49-F238E27FC236}">
                <a16:creationId xmlns:a16="http://schemas.microsoft.com/office/drawing/2014/main" id="{B0D260C9-9134-4D8D-9F21-200833A2D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25" y="1743075"/>
            <a:ext cx="116490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352" y="994299"/>
            <a:ext cx="9905231" cy="1109709"/>
          </a:xfrm>
        </p:spPr>
        <p:txBody>
          <a:bodyPr>
            <a:normAutofit/>
          </a:bodyPr>
          <a:lstStyle/>
          <a:p>
            <a:pPr marL="82296" indent="0"/>
            <a:r>
              <a:rPr lang="en-US" sz="3600" b="1" u="sng" dirty="0"/>
              <a:t>Did You Know?</a:t>
            </a:r>
            <a:br>
              <a:rPr lang="en-US" sz="3600" b="1" u="sng" dirty="0"/>
            </a:br>
            <a:endParaRPr lang="en-US" sz="11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914144" y="2272682"/>
            <a:ext cx="4876800" cy="3914757"/>
          </a:xfrm>
        </p:spPr>
        <p:txBody>
          <a:bodyPr>
            <a:normAutofit fontScale="92500" lnSpcReduction="10000"/>
          </a:bodyPr>
          <a:lstStyle/>
          <a:p>
            <a:pPr marL="82296" indent="0">
              <a:buNone/>
            </a:pPr>
            <a:r>
              <a:rPr lang="en-US" dirty="0"/>
              <a:t>According to the latest data released by road transport and highways , </a:t>
            </a:r>
            <a:r>
              <a:rPr lang="en-US" b="1" u="sng" dirty="0"/>
              <a:t>1,47,913</a:t>
            </a:r>
            <a:r>
              <a:rPr lang="en-US" dirty="0"/>
              <a:t> people were killed in road accidents in </a:t>
            </a:r>
            <a:r>
              <a:rPr lang="en-US" b="1" u="sng" dirty="0"/>
              <a:t>2019</a:t>
            </a:r>
            <a:r>
              <a:rPr lang="en-US" dirty="0"/>
              <a:t>, with Uttar Pradesh reporting the maximum number of </a:t>
            </a:r>
            <a:r>
              <a:rPr lang="en-US" b="1" u="sng" dirty="0"/>
              <a:t>20,124</a:t>
            </a:r>
            <a:r>
              <a:rPr lang="en-US" dirty="0"/>
              <a:t> road accident fatalities, followed by Tamil Nadu with </a:t>
            </a:r>
            <a:r>
              <a:rPr lang="en-US" b="1" u="sng" dirty="0"/>
              <a:t>16,157</a:t>
            </a:r>
            <a:r>
              <a:rPr lang="en-US" dirty="0"/>
              <a:t> deaths.</a:t>
            </a:r>
          </a:p>
        </p:txBody>
      </p:sp>
      <p:graphicFrame>
        <p:nvGraphicFramePr>
          <p:cNvPr id="6" name="Content Placeholder 8" descr="Vertical Curved List diagram showing 3 groups arranged one below the other with bullet points under each group">
            <a:extLst>
              <a:ext uri="{FF2B5EF4-FFF2-40B4-BE49-F238E27FC236}">
                <a16:creationId xmlns:a16="http://schemas.microsoft.com/office/drawing/2014/main" id="{9A326DF7-4F86-4F52-8AD9-DF152965B0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12465777"/>
              </p:ext>
            </p:extLst>
          </p:nvPr>
        </p:nvGraphicFramePr>
        <p:xfrm>
          <a:off x="7034213" y="1524000"/>
          <a:ext cx="48768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912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IDEA/SOLUTION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There are several different algorithms and methods for eye tracking, and monitoring</a:t>
            </a:r>
          </a:p>
          <a:p>
            <a:r>
              <a:rPr lang="en-US" dirty="0"/>
              <a:t>Different Phases are:</a:t>
            </a:r>
          </a:p>
          <a:p>
            <a:pPr marL="596646" indent="-514350">
              <a:buAutoNum type="alphaUcPeriod"/>
            </a:pPr>
            <a:r>
              <a:rPr lang="en-IN" dirty="0"/>
              <a:t>Sensing Phase</a:t>
            </a:r>
          </a:p>
          <a:p>
            <a:pPr marL="596646" indent="-514350">
              <a:buFont typeface="Wingdings 2"/>
              <a:buAutoNum type="alphaUcPeriod"/>
            </a:pPr>
            <a:r>
              <a:rPr lang="en-IN" dirty="0"/>
              <a:t>Detection Phase</a:t>
            </a:r>
          </a:p>
          <a:p>
            <a:pPr marL="596646" indent="-514350">
              <a:buFont typeface="Wingdings 2"/>
              <a:buAutoNum type="alphaUcPeriod"/>
            </a:pPr>
            <a:r>
              <a:rPr lang="en-IN" dirty="0"/>
              <a:t>System Process</a:t>
            </a:r>
          </a:p>
          <a:p>
            <a:pPr marL="82296" indent="0">
              <a:buNone/>
            </a:pPr>
            <a:r>
              <a:rPr lang="en-IN" dirty="0"/>
              <a:t>	1-Eye detection function:</a:t>
            </a:r>
          </a:p>
          <a:p>
            <a:pPr marL="82296" indent="0">
              <a:buNone/>
            </a:pPr>
            <a:r>
              <a:rPr lang="en-IN" dirty="0"/>
              <a:t>	2-Binarization</a:t>
            </a:r>
          </a:p>
          <a:p>
            <a:pPr marL="82296" indent="0">
              <a:buNone/>
            </a:pPr>
            <a:r>
              <a:rPr lang="en-IN" dirty="0"/>
              <a:t>	3-Removal of Noise</a:t>
            </a:r>
          </a:p>
          <a:p>
            <a:pPr marL="82296" indent="0">
              <a:buNone/>
            </a:pPr>
            <a:r>
              <a:rPr lang="en-IN" dirty="0"/>
              <a:t>	</a:t>
            </a:r>
          </a:p>
          <a:p>
            <a:pPr marL="82296" indent="0">
              <a:buNone/>
            </a:pPr>
            <a:endParaRPr lang="en-IN" dirty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054276-BE9F-43C5-B46F-51BB7BFD82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b="1" dirty="0"/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5A990C-755E-49EE-A553-221B61BDAEDD}"/>
              </a:ext>
            </a:extLst>
          </p:cNvPr>
          <p:cNvSpPr/>
          <p:nvPr/>
        </p:nvSpPr>
        <p:spPr>
          <a:xfrm>
            <a:off x="2343705" y="1759185"/>
            <a:ext cx="2423604" cy="45276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7B2FA37-2B6A-40FC-AC47-C5F956C789D7}"/>
              </a:ext>
            </a:extLst>
          </p:cNvPr>
          <p:cNvSpPr/>
          <p:nvPr/>
        </p:nvSpPr>
        <p:spPr>
          <a:xfrm>
            <a:off x="3313191" y="2223783"/>
            <a:ext cx="484632" cy="34186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52AD9-B21A-44A7-B483-A2A3EBAE32B2}"/>
              </a:ext>
            </a:extLst>
          </p:cNvPr>
          <p:cNvSpPr/>
          <p:nvPr/>
        </p:nvSpPr>
        <p:spPr>
          <a:xfrm>
            <a:off x="2343706" y="2565648"/>
            <a:ext cx="2423604" cy="452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START FOR REAL CAPURING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248553A-200F-4962-9CCF-1A202E7797DF}"/>
              </a:ext>
            </a:extLst>
          </p:cNvPr>
          <p:cNvSpPr/>
          <p:nvPr/>
        </p:nvSpPr>
        <p:spPr>
          <a:xfrm>
            <a:off x="3313191" y="2989635"/>
            <a:ext cx="484632" cy="40178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4CDBFD-1A9F-4DCE-873E-B848B3DC60DE}"/>
              </a:ext>
            </a:extLst>
          </p:cNvPr>
          <p:cNvSpPr/>
          <p:nvPr/>
        </p:nvSpPr>
        <p:spPr>
          <a:xfrm>
            <a:off x="2343705" y="3375661"/>
            <a:ext cx="2423604" cy="45276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EYE </a:t>
            </a:r>
            <a:r>
              <a:rPr lang="en-IN" sz="1400" dirty="0" err="1">
                <a:solidFill>
                  <a:schemeClr val="tx1"/>
                </a:solidFill>
              </a:rPr>
              <a:t>EYE</a:t>
            </a:r>
            <a:r>
              <a:rPr lang="en-IN" sz="1400" dirty="0">
                <a:solidFill>
                  <a:schemeClr val="tx1"/>
                </a:solidFill>
              </a:rPr>
              <a:t> AND EMOTION DETECTION 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8F4D8CE-909E-4804-96A6-D382279BA48E}"/>
              </a:ext>
            </a:extLst>
          </p:cNvPr>
          <p:cNvSpPr/>
          <p:nvPr/>
        </p:nvSpPr>
        <p:spPr>
          <a:xfrm>
            <a:off x="3313191" y="3811525"/>
            <a:ext cx="484632" cy="353702"/>
          </a:xfrm>
          <a:prstGeom prst="downArrow">
            <a:avLst>
              <a:gd name="adj1" fmla="val 50000"/>
              <a:gd name="adj2" fmla="val 4761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7C438D-40BC-4500-8F29-2CB642B76AAB}"/>
              </a:ext>
            </a:extLst>
          </p:cNvPr>
          <p:cNvSpPr/>
          <p:nvPr/>
        </p:nvSpPr>
        <p:spPr>
          <a:xfrm>
            <a:off x="2343705" y="4165227"/>
            <a:ext cx="2423604" cy="45276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RECOGNIZATION</a:t>
            </a:r>
            <a:r>
              <a:rPr lang="en-IN" dirty="0"/>
              <a:t>O 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BA8D6CC-8782-405C-A937-2223F548FD6B}"/>
              </a:ext>
            </a:extLst>
          </p:cNvPr>
          <p:cNvSpPr/>
          <p:nvPr/>
        </p:nvSpPr>
        <p:spPr>
          <a:xfrm>
            <a:off x="3313191" y="4612292"/>
            <a:ext cx="488272" cy="30873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DD2C01-6EE4-4CB9-9680-419926C12225}"/>
              </a:ext>
            </a:extLst>
          </p:cNvPr>
          <p:cNvSpPr/>
          <p:nvPr/>
        </p:nvSpPr>
        <p:spPr>
          <a:xfrm rot="10800000" flipV="1">
            <a:off x="2343705" y="5745276"/>
            <a:ext cx="2423604" cy="36256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ALARM STARTS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BCEB12A-D758-4C80-AB88-028C44925D0F}"/>
              </a:ext>
            </a:extLst>
          </p:cNvPr>
          <p:cNvSpPr/>
          <p:nvPr/>
        </p:nvSpPr>
        <p:spPr>
          <a:xfrm>
            <a:off x="3313191" y="5465095"/>
            <a:ext cx="484632" cy="303042"/>
          </a:xfrm>
          <a:prstGeom prst="downArrow">
            <a:avLst>
              <a:gd name="adj1" fmla="val 50000"/>
              <a:gd name="adj2" fmla="val 617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0FD4F810-FA18-4C7F-9296-D49A09F8B647}"/>
              </a:ext>
            </a:extLst>
          </p:cNvPr>
          <p:cNvSpPr/>
          <p:nvPr/>
        </p:nvSpPr>
        <p:spPr>
          <a:xfrm>
            <a:off x="2747639" y="4898169"/>
            <a:ext cx="1615735" cy="63639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  <a:p>
            <a:pPr algn="ctr"/>
            <a:r>
              <a:rPr lang="en-IN" sz="1000" b="1" dirty="0">
                <a:solidFill>
                  <a:schemeClr val="tx1"/>
                </a:solidFill>
              </a:rPr>
              <a:t>IFOPEN</a:t>
            </a:r>
            <a:r>
              <a:rPr lang="en-IN" b="1" dirty="0"/>
              <a:t>?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en-IN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B1FD6CD-7B41-4CE0-977E-AD9BE5BB2E1C}"/>
              </a:ext>
            </a:extLst>
          </p:cNvPr>
          <p:cNvSpPr/>
          <p:nvPr/>
        </p:nvSpPr>
        <p:spPr>
          <a:xfrm>
            <a:off x="3422342" y="3027213"/>
            <a:ext cx="266330" cy="452761"/>
          </a:xfrm>
          <a:prstGeom prst="downArrow">
            <a:avLst>
              <a:gd name="adj1" fmla="val 100000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C694C7-15F2-4FE2-8453-1BE048B65F55}"/>
              </a:ext>
            </a:extLst>
          </p:cNvPr>
          <p:cNvCxnSpPr/>
          <p:nvPr/>
        </p:nvCxnSpPr>
        <p:spPr>
          <a:xfrm>
            <a:off x="4363374" y="5216364"/>
            <a:ext cx="1149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0AC91F-9314-4F74-A0A8-9E8AE6D7909D}"/>
              </a:ext>
            </a:extLst>
          </p:cNvPr>
          <p:cNvCxnSpPr/>
          <p:nvPr/>
        </p:nvCxnSpPr>
        <p:spPr>
          <a:xfrm flipV="1">
            <a:off x="5442012" y="2317072"/>
            <a:ext cx="0" cy="2899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0CAAA17-84AA-4CFB-A9D6-680FE28E8CDC}"/>
              </a:ext>
            </a:extLst>
          </p:cNvPr>
          <p:cNvCxnSpPr/>
          <p:nvPr/>
        </p:nvCxnSpPr>
        <p:spPr>
          <a:xfrm flipH="1">
            <a:off x="3688672" y="2394715"/>
            <a:ext cx="1735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8FFC-B792-44B8-89CD-43CBA6A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AC54F-ECD4-4DEA-B76E-F21F0F1149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82296" indent="0">
              <a:buNone/>
            </a:pPr>
            <a:r>
              <a:rPr lang="en-US" dirty="0"/>
              <a:t>• </a:t>
            </a:r>
            <a:r>
              <a:rPr lang="en-US" sz="3200" dirty="0"/>
              <a:t>Detection of drowsiness</a:t>
            </a:r>
            <a:br>
              <a:rPr lang="en-US" sz="3200" dirty="0"/>
            </a:br>
            <a:r>
              <a:rPr lang="en-US" sz="3200" dirty="0"/>
              <a:t>• Detection of distraction</a:t>
            </a:r>
            <a:br>
              <a:rPr lang="en-US" sz="3200" dirty="0"/>
            </a:br>
            <a:r>
              <a:rPr lang="en-US" sz="3200" dirty="0"/>
              <a:t>• Audio feedback system</a:t>
            </a:r>
            <a:br>
              <a:rPr lang="en-US" sz="3200" dirty="0"/>
            </a:br>
            <a:r>
              <a:rPr lang="en-US" sz="3200" dirty="0"/>
              <a:t>• Different feedback based on type of distraction</a:t>
            </a:r>
            <a:r>
              <a:rPr lang="en-US" dirty="0"/>
              <a:t>.(like using mobile phones)</a:t>
            </a:r>
            <a:endParaRPr lang="en-IN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4F86ADA-4F41-4DA5-BE81-59DC76789C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4213" y="657226"/>
            <a:ext cx="4876800" cy="260985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5B6467-2F66-46DB-AFAB-EE4EA398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43" y="3590925"/>
            <a:ext cx="5120069" cy="28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4EA2-F136-4733-ABF8-84FF5D94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u="sng" dirty="0"/>
              <a:t>TECHNOLOGY AND PRETRAINED MODEL</a:t>
            </a:r>
            <a:r>
              <a:rPr lang="en-IN" sz="5400" b="1" u="sng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B1FC7-F29C-4198-B1DF-6D711DE0AE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OPENCV</a:t>
            </a:r>
          </a:p>
          <a:p>
            <a:r>
              <a:rPr lang="en-IN" dirty="0"/>
              <a:t>PYTHON</a:t>
            </a:r>
          </a:p>
          <a:p>
            <a:r>
              <a:rPr lang="en-IN" dirty="0"/>
              <a:t>HARRCASCADE CLASSIFIER</a:t>
            </a:r>
          </a:p>
          <a:p>
            <a:r>
              <a:rPr lang="en-IN" dirty="0"/>
              <a:t>SHAPE PREDICTOR</a:t>
            </a:r>
          </a:p>
          <a:p>
            <a:r>
              <a:rPr lang="en-IN" dirty="0"/>
              <a:t>DIFFERENT AUDIO</a:t>
            </a:r>
          </a:p>
          <a:p>
            <a:endParaRPr lang="en-IN" dirty="0"/>
          </a:p>
        </p:txBody>
      </p:sp>
      <p:pic>
        <p:nvPicPr>
          <p:cNvPr id="5" name="Yawning">
            <a:hlinkClick r:id="" action="ppaction://media"/>
            <a:extLst>
              <a:ext uri="{FF2B5EF4-FFF2-40B4-BE49-F238E27FC236}">
                <a16:creationId xmlns:a16="http://schemas.microsoft.com/office/drawing/2014/main" id="{A3C1411F-A1F9-4447-A01B-F7AA72C91C41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0" y="3611563"/>
            <a:ext cx="571500" cy="4873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106F9-6085-42C6-919F-CC5233D9E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944" y="1135952"/>
            <a:ext cx="1585912" cy="1247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16ABF-CB84-4980-AF1F-DD1D9686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438" y="3611563"/>
            <a:ext cx="19240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CE69-56A2-4CC6-BE9E-EEE3214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u="sng" dirty="0"/>
              <a:t>MODULES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DB71E-CF4C-4ABD-A381-8DDB1AC475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cv2</a:t>
            </a:r>
          </a:p>
          <a:p>
            <a:r>
              <a:rPr lang="en-IN" dirty="0"/>
              <a:t>imutils</a:t>
            </a:r>
          </a:p>
          <a:p>
            <a:r>
              <a:rPr lang="en-IN" dirty="0"/>
              <a:t>time</a:t>
            </a:r>
          </a:p>
          <a:p>
            <a:r>
              <a:rPr lang="en-IN" dirty="0"/>
              <a:t>pygame</a:t>
            </a:r>
          </a:p>
          <a:p>
            <a:r>
              <a:rPr lang="en-IN" dirty="0"/>
              <a:t>os</a:t>
            </a:r>
          </a:p>
          <a:p>
            <a:r>
              <a:rPr lang="en-IN" dirty="0"/>
              <a:t>scipy</a:t>
            </a:r>
          </a:p>
          <a:p>
            <a:r>
              <a:rPr lang="en-IN" dirty="0"/>
              <a:t>gtts</a:t>
            </a:r>
          </a:p>
          <a:p>
            <a:r>
              <a:rPr lang="en-IN" dirty="0"/>
              <a:t>dlib</a:t>
            </a:r>
          </a:p>
          <a:p>
            <a:r>
              <a:rPr lang="en-IN" dirty="0"/>
              <a:t>numpy</a:t>
            </a:r>
          </a:p>
          <a:p>
            <a:pPr marL="82296" indent="0">
              <a:buNone/>
            </a:pP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E02546-360F-4F0B-A979-906DB9A732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6198" y="1695635"/>
            <a:ext cx="1997476" cy="123399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C0ACD-9411-48A6-ACAA-EB2644C8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96" y="2166298"/>
            <a:ext cx="1997476" cy="1345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4860BF-2943-47B4-B1F0-B648A34A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927" y="4133071"/>
            <a:ext cx="2707690" cy="1362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B20B48-C4ED-4611-84CF-AC2C2AFE1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208" y="4158927"/>
            <a:ext cx="3657038" cy="202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A96201-A937-4192-A778-FD57A4AEA66F}"/>
              </a:ext>
            </a:extLst>
          </p:cNvPr>
          <p:cNvSpPr/>
          <p:nvPr/>
        </p:nvSpPr>
        <p:spPr>
          <a:xfrm>
            <a:off x="180975" y="219075"/>
            <a:ext cx="11610975" cy="7524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b="1" u="sng" dirty="0"/>
              <a:t>WORK FLOW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392F65-65A7-496C-962C-8A4A31816694}"/>
              </a:ext>
            </a:extLst>
          </p:cNvPr>
          <p:cNvSpPr/>
          <p:nvPr/>
        </p:nvSpPr>
        <p:spPr>
          <a:xfrm>
            <a:off x="352425" y="1343025"/>
            <a:ext cx="2362200" cy="13811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INSTALL</a:t>
            </a:r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NECESSARY</a:t>
            </a:r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C64FF3-128E-4C6D-B947-7811CBE0939E}"/>
              </a:ext>
            </a:extLst>
          </p:cNvPr>
          <p:cNvSpPr/>
          <p:nvPr/>
        </p:nvSpPr>
        <p:spPr>
          <a:xfrm>
            <a:off x="428625" y="3733800"/>
            <a:ext cx="2286000" cy="15716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DETECT EYE AND FACE USING HARCASCADE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FEDB3B-6D46-45E3-B5E3-ADC1D3BAB0E6}"/>
              </a:ext>
            </a:extLst>
          </p:cNvPr>
          <p:cNvSpPr/>
          <p:nvPr/>
        </p:nvSpPr>
        <p:spPr>
          <a:xfrm>
            <a:off x="4181474" y="3733799"/>
            <a:ext cx="2657475" cy="15716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MAKING CONTOUTRS OF EYE AND MOUTH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DB4AF1-5362-4F5F-94E5-B59DB56416A9}"/>
              </a:ext>
            </a:extLst>
          </p:cNvPr>
          <p:cNvSpPr/>
          <p:nvPr/>
        </p:nvSpPr>
        <p:spPr>
          <a:xfrm>
            <a:off x="4067175" y="1419223"/>
            <a:ext cx="2771775" cy="14954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CREATING AND INSTALLING AUDIOS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D81170-4CBE-4994-89DF-983B6145A958}"/>
              </a:ext>
            </a:extLst>
          </p:cNvPr>
          <p:cNvSpPr/>
          <p:nvPr/>
        </p:nvSpPr>
        <p:spPr>
          <a:xfrm>
            <a:off x="8448675" y="1533524"/>
            <a:ext cx="2743200" cy="138112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RECOGNITION EMOTIONS AND DISTRACTION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C21708-D2DD-4DA6-83D5-F5A9E510DD86}"/>
              </a:ext>
            </a:extLst>
          </p:cNvPr>
          <p:cNvSpPr/>
          <p:nvPr/>
        </p:nvSpPr>
        <p:spPr>
          <a:xfrm>
            <a:off x="8448675" y="3733799"/>
            <a:ext cx="2743200" cy="157162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EMBEDDED DIFFERENT SEGMENTS INTO A SINGLE CODE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CC0D906-7BD8-46E9-B947-E3344AC7A5B6}"/>
              </a:ext>
            </a:extLst>
          </p:cNvPr>
          <p:cNvSpPr/>
          <p:nvPr/>
        </p:nvSpPr>
        <p:spPr>
          <a:xfrm rot="5400000">
            <a:off x="781049" y="3043238"/>
            <a:ext cx="1009650" cy="37147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477479-9360-4D6C-8670-45F2406A1549}"/>
              </a:ext>
            </a:extLst>
          </p:cNvPr>
          <p:cNvSpPr/>
          <p:nvPr/>
        </p:nvSpPr>
        <p:spPr>
          <a:xfrm>
            <a:off x="2714625" y="4486275"/>
            <a:ext cx="1466849" cy="3143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6723DA6-6537-4DA9-89A7-15B76185EEA3}"/>
              </a:ext>
            </a:extLst>
          </p:cNvPr>
          <p:cNvSpPr/>
          <p:nvPr/>
        </p:nvSpPr>
        <p:spPr>
          <a:xfrm rot="10800000">
            <a:off x="5310187" y="2914648"/>
            <a:ext cx="338137" cy="81915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6B9B4D-C670-4A51-A2C4-58589D20B796}"/>
              </a:ext>
            </a:extLst>
          </p:cNvPr>
          <p:cNvSpPr/>
          <p:nvPr/>
        </p:nvSpPr>
        <p:spPr>
          <a:xfrm>
            <a:off x="6838949" y="1971675"/>
            <a:ext cx="1609726" cy="37147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1CE5B68-4B2F-4841-A74D-28E0E84CA6FD}"/>
              </a:ext>
            </a:extLst>
          </p:cNvPr>
          <p:cNvSpPr/>
          <p:nvPr/>
        </p:nvSpPr>
        <p:spPr>
          <a:xfrm>
            <a:off x="9482138" y="2905124"/>
            <a:ext cx="338137" cy="81915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300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dea design 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dea design slides.potx" id="{DF01E6A4-6AA1-422C-B26D-6A4BADE1B013}" vid="{6A88D988-B038-48EA-B513-AE1D8F325C3E}"/>
    </a:ext>
  </a:extLst>
</a:theme>
</file>

<file path=ppt/theme/theme2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Idea design slides</Template>
  <TotalTime>571</TotalTime>
  <Words>371</Words>
  <Application>Microsoft Office PowerPoint</Application>
  <PresentationFormat>Widescreen</PresentationFormat>
  <Paragraphs>92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 Black</vt:lpstr>
      <vt:lpstr>Century Gothic</vt:lpstr>
      <vt:lpstr>Verdana</vt:lpstr>
      <vt:lpstr>Wingdings 2</vt:lpstr>
      <vt:lpstr>Idea design template</vt:lpstr>
      <vt:lpstr>PROJECT TITLE: DS2 </vt:lpstr>
      <vt:lpstr>PROBLEM STATEMENT </vt:lpstr>
      <vt:lpstr>PowerPoint Presentation</vt:lpstr>
      <vt:lpstr>Did You Know? </vt:lpstr>
      <vt:lpstr>IDEA/SOLUTION</vt:lpstr>
      <vt:lpstr>FEATURES:</vt:lpstr>
      <vt:lpstr>TECHNOLOGY AND PRETRAINED MODEL:</vt:lpstr>
      <vt:lpstr>MODULES USED:</vt:lpstr>
      <vt:lpstr>PowerPoint Presentation</vt:lpstr>
      <vt:lpstr>HARDWARE AND SOFTWARE REQURIMENT:</vt:lpstr>
      <vt:lpstr>FUTURE SCOPE:</vt:lpstr>
      <vt:lpstr>DEVELOPING COST OF DROWSY DRIVER SYSTEM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DS2</dc:title>
  <dc:creator>HP</dc:creator>
  <cp:lastModifiedBy>HP</cp:lastModifiedBy>
  <cp:revision>32</cp:revision>
  <dcterms:created xsi:type="dcterms:W3CDTF">2020-02-29T18:45:54Z</dcterms:created>
  <dcterms:modified xsi:type="dcterms:W3CDTF">2020-03-01T04:45:07Z</dcterms:modified>
</cp:coreProperties>
</file>